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15"/>
  </p:notesMasterIdLst>
  <p:sldIdLst>
    <p:sldId id="256" r:id="rId2"/>
    <p:sldId id="259" r:id="rId3"/>
    <p:sldId id="260" r:id="rId4"/>
    <p:sldId id="262" r:id="rId5"/>
    <p:sldId id="275" r:id="rId6"/>
    <p:sldId id="264" r:id="rId7"/>
    <p:sldId id="265" r:id="rId8"/>
    <p:sldId id="274"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autoAdjust="0"/>
    <p:restoredTop sz="94660"/>
  </p:normalViewPr>
  <p:slideViewPr>
    <p:cSldViewPr>
      <p:cViewPr varScale="1">
        <p:scale>
          <a:sx n="116" d="100"/>
          <a:sy n="116" d="100"/>
        </p:scale>
        <p:origin x="175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A6A82D-6707-414A-AACC-37E1E066C9A0}" type="datetimeFigureOut">
              <a:rPr lang="es-CO" smtClean="0"/>
              <a:t>06/10/2016</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45CAD1-85C6-49B1-9AE4-6B5C81078B11}" type="slidenum">
              <a:rPr lang="es-CO" smtClean="0"/>
              <a:t>‹Nº›</a:t>
            </a:fld>
            <a:endParaRPr lang="es-CO"/>
          </a:p>
        </p:txBody>
      </p:sp>
    </p:spTree>
    <p:extLst>
      <p:ext uri="{BB962C8B-B14F-4D97-AF65-F5344CB8AC3E}">
        <p14:creationId xmlns:p14="http://schemas.microsoft.com/office/powerpoint/2010/main" val="1412098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O"/>
          </a:p>
        </p:txBody>
      </p:sp>
      <p:sp>
        <p:nvSpPr>
          <p:cNvPr id="4" name="Slide Number Placeholder 3"/>
          <p:cNvSpPr txBox="1">
            <a:spLocks noGrp="1"/>
          </p:cNvSpPr>
          <p:nvPr/>
        </p:nvSpPr>
        <p:spPr>
          <a:xfrm>
            <a:off x="3884613" y="8684926"/>
            <a:ext cx="2971800" cy="457513"/>
          </a:xfrm>
          <a:prstGeom prst="rect">
            <a:avLst/>
          </a:prstGeom>
          <a:noFill/>
        </p:spPr>
        <p:txBody>
          <a:bodyPr anchor="b"/>
          <a:lstStyle/>
          <a:p>
            <a:pPr algn="r">
              <a:defRPr/>
            </a:pPr>
            <a:fld id="{AD66E3BE-0275-49D9-9A7A-42092732A925}" type="slidenum">
              <a:rPr lang="en-US" sz="1200">
                <a:solidFill>
                  <a:prstClr val="black"/>
                </a:solidFill>
                <a:cs typeface="Arial" charset="0"/>
              </a:rPr>
              <a:pPr algn="r">
                <a:defRPr/>
              </a:pPr>
              <a:t>9</a:t>
            </a:fld>
            <a:endParaRPr lang="en-US" sz="1200">
              <a:solidFill>
                <a:prstClr val="black"/>
              </a:solidFill>
              <a:cs typeface="Arial" charset="0"/>
            </a:endParaRPr>
          </a:p>
        </p:txBody>
      </p:sp>
    </p:spTree>
    <p:extLst>
      <p:ext uri="{BB962C8B-B14F-4D97-AF65-F5344CB8AC3E}">
        <p14:creationId xmlns:p14="http://schemas.microsoft.com/office/powerpoint/2010/main" val="2571102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O"/>
          </a:p>
        </p:txBody>
      </p:sp>
      <p:sp>
        <p:nvSpPr>
          <p:cNvPr id="4" name="Slide Number Placeholder 3"/>
          <p:cNvSpPr txBox="1">
            <a:spLocks noGrp="1"/>
          </p:cNvSpPr>
          <p:nvPr/>
        </p:nvSpPr>
        <p:spPr>
          <a:xfrm>
            <a:off x="3884613" y="8684926"/>
            <a:ext cx="2971800" cy="457513"/>
          </a:xfrm>
          <a:prstGeom prst="rect">
            <a:avLst/>
          </a:prstGeom>
          <a:noFill/>
        </p:spPr>
        <p:txBody>
          <a:bodyPr anchor="b"/>
          <a:lstStyle/>
          <a:p>
            <a:pPr algn="r">
              <a:defRPr/>
            </a:pPr>
            <a:fld id="{88D97D15-EF1E-4382-927E-3BE38F5A2F99}" type="slidenum">
              <a:rPr lang="en-US" sz="1200">
                <a:solidFill>
                  <a:prstClr val="black"/>
                </a:solidFill>
                <a:cs typeface="Arial" charset="0"/>
              </a:rPr>
              <a:pPr algn="r">
                <a:defRPr/>
              </a:pPr>
              <a:t>10</a:t>
            </a:fld>
            <a:endParaRPr lang="en-US" sz="1200">
              <a:solidFill>
                <a:prstClr val="black"/>
              </a:solidFill>
              <a:cs typeface="Arial" charset="0"/>
            </a:endParaRPr>
          </a:p>
        </p:txBody>
      </p:sp>
    </p:spTree>
    <p:extLst>
      <p:ext uri="{BB962C8B-B14F-4D97-AF65-F5344CB8AC3E}">
        <p14:creationId xmlns:p14="http://schemas.microsoft.com/office/powerpoint/2010/main" val="219849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CO"/>
          </a:p>
        </p:txBody>
      </p:sp>
      <p:sp>
        <p:nvSpPr>
          <p:cNvPr id="4" name="Slide Number Placeholder 3"/>
          <p:cNvSpPr txBox="1">
            <a:spLocks noGrp="1"/>
          </p:cNvSpPr>
          <p:nvPr/>
        </p:nvSpPr>
        <p:spPr>
          <a:xfrm>
            <a:off x="3884613" y="8684926"/>
            <a:ext cx="2971800" cy="457513"/>
          </a:xfrm>
          <a:prstGeom prst="rect">
            <a:avLst/>
          </a:prstGeom>
          <a:noFill/>
        </p:spPr>
        <p:txBody>
          <a:bodyPr anchor="b"/>
          <a:lstStyle/>
          <a:p>
            <a:pPr algn="r">
              <a:defRPr/>
            </a:pPr>
            <a:fld id="{33D62F13-E75E-494D-A7B5-120C23F6F972}" type="slidenum">
              <a:rPr lang="en-US" sz="1200">
                <a:solidFill>
                  <a:prstClr val="black"/>
                </a:solidFill>
                <a:cs typeface="Arial" charset="0"/>
              </a:rPr>
              <a:pPr algn="r">
                <a:defRPr/>
              </a:pPr>
              <a:t>12</a:t>
            </a:fld>
            <a:endParaRPr lang="en-US" sz="1200">
              <a:solidFill>
                <a:prstClr val="black"/>
              </a:solidFill>
              <a:cs typeface="Arial" charset="0"/>
            </a:endParaRPr>
          </a:p>
        </p:txBody>
      </p:sp>
    </p:spTree>
    <p:extLst>
      <p:ext uri="{BB962C8B-B14F-4D97-AF65-F5344CB8AC3E}">
        <p14:creationId xmlns:p14="http://schemas.microsoft.com/office/powerpoint/2010/main" val="2796507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325773" y="6117336"/>
            <a:ext cx="857473" cy="365125"/>
          </a:xfrm>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59DE6EB8-52AB-45EA-A660-3E1EBFA72987}" type="slidenum">
              <a:rPr lang="en-US" smtClean="0"/>
              <a:t>‹Nº›</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4222045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AB0777-4C60-462E-A92C-CDAFD498799C}"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1530081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593108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127815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9601609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683127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26235705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3795021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4043163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3615131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EAB0777-4C60-462E-A92C-CDAFD498799C}" type="datetimeFigureOut">
              <a:rPr lang="en-US" smtClean="0"/>
              <a:t>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432935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EAB0777-4C60-462E-A92C-CDAFD498799C}"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32403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EAB0777-4C60-462E-A92C-CDAFD498799C}" type="datetimeFigureOut">
              <a:rPr lang="en-US" smtClean="0"/>
              <a:t>10/6/2016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274251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EAB0777-4C60-462E-A92C-CDAFD498799C}" type="datetimeFigureOut">
              <a:rPr lang="en-US" smtClean="0"/>
              <a:t>10/6/2016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527600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B0777-4C60-462E-A92C-CDAFD498799C}" type="datetimeFigureOut">
              <a:rPr lang="en-US" smtClean="0"/>
              <a:t>10/6/2016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2110655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AB0777-4C60-462E-A92C-CDAFD498799C}"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3127001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EAB0777-4C60-462E-A92C-CDAFD498799C}" type="datetimeFigureOut">
              <a:rPr lang="en-US" smtClean="0"/>
              <a:t>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‹Nº›</a:t>
            </a:fld>
            <a:endParaRPr lang="en-US"/>
          </a:p>
        </p:txBody>
      </p:sp>
    </p:spTree>
    <p:extLst>
      <p:ext uri="{BB962C8B-B14F-4D97-AF65-F5344CB8AC3E}">
        <p14:creationId xmlns:p14="http://schemas.microsoft.com/office/powerpoint/2010/main" val="26347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EAB0777-4C60-462E-A92C-CDAFD498799C}" type="datetimeFigureOut">
              <a:rPr lang="en-US" smtClean="0"/>
              <a:t>10/6/2016</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9DE6EB8-52AB-45EA-A660-3E1EBFA72987}" type="slidenum">
              <a:rPr lang="en-US" smtClean="0"/>
              <a:t>‹Nº›</a:t>
            </a:fld>
            <a:endParaRPr lang="en-US"/>
          </a:p>
        </p:txBody>
      </p:sp>
    </p:spTree>
    <p:extLst>
      <p:ext uri="{BB962C8B-B14F-4D97-AF65-F5344CB8AC3E}">
        <p14:creationId xmlns:p14="http://schemas.microsoft.com/office/powerpoint/2010/main" val="2802580818"/>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71600" y="692696"/>
            <a:ext cx="7488832" cy="1107996"/>
          </a:xfrm>
          <a:prstGeom prst="rect">
            <a:avLst/>
          </a:prstGeom>
        </p:spPr>
        <p:txBody>
          <a:bodyPr wrap="square">
            <a:spAutoFit/>
          </a:bodyPr>
          <a:lstStyle/>
          <a:p>
            <a:pPr algn="ctr"/>
            <a:r>
              <a:rPr lang="es-CO" sz="2400" b="1" dirty="0">
                <a:latin typeface="Arial" panose="020B0604020202020204" pitchFamily="34" charset="0"/>
                <a:cs typeface="Arial" panose="020B0604020202020204" pitchFamily="34" charset="0"/>
              </a:rPr>
              <a:t>ANÁLISIS DE LOS DATOS E INTERPRETACIÓN</a:t>
            </a:r>
          </a:p>
          <a:p>
            <a:pPr algn="ctr"/>
            <a:r>
              <a:rPr lang="es-CO" sz="2400" b="1" dirty="0">
                <a:latin typeface="Arial" panose="020B0604020202020204" pitchFamily="34" charset="0"/>
                <a:cs typeface="Arial" panose="020B0604020202020204" pitchFamily="34" charset="0"/>
              </a:rPr>
              <a:t>DE LOS RESULTADOS.</a:t>
            </a:r>
          </a:p>
          <a:p>
            <a:endParaRPr lang="es-CO" b="1" dirty="0">
              <a:latin typeface="Arial" panose="020B0604020202020204" pitchFamily="34" charset="0"/>
              <a:cs typeface="Arial" panose="020B0604020202020204" pitchFamily="34" charset="0"/>
            </a:endParaRPr>
          </a:p>
        </p:txBody>
      </p:sp>
      <p:sp>
        <p:nvSpPr>
          <p:cNvPr id="7" name="6 Rectángulo"/>
          <p:cNvSpPr/>
          <p:nvPr/>
        </p:nvSpPr>
        <p:spPr>
          <a:xfrm>
            <a:off x="683568" y="2132856"/>
            <a:ext cx="7560840" cy="4062651"/>
          </a:xfrm>
          <a:prstGeom prst="rect">
            <a:avLst/>
          </a:prstGeom>
        </p:spPr>
        <p:txBody>
          <a:bodyPr wrap="square">
            <a:spAutoFit/>
          </a:bodyPr>
          <a:lstStyle/>
          <a:p>
            <a:endParaRPr lang="es-CO" dirty="0"/>
          </a:p>
          <a:p>
            <a:pPr algn="just"/>
            <a:r>
              <a:rPr lang="es-CO" sz="2400" dirty="0"/>
              <a:t>La esencia del análisis e interpretación de los datos:</a:t>
            </a:r>
          </a:p>
          <a:p>
            <a:pPr algn="just"/>
            <a:endParaRPr lang="es-CO" sz="2400" dirty="0"/>
          </a:p>
          <a:p>
            <a:pPr algn="just"/>
            <a:r>
              <a:rPr lang="es-CO" sz="2400" dirty="0"/>
              <a:t>"</a:t>
            </a:r>
            <a:r>
              <a:rPr lang="es-CO" sz="2400" i="1" dirty="0"/>
              <a:t>El propósito del análisis es resumir las observaciones llevadas a cabo de forma tal que proporcionen respuesta a la interrogantes de la investigación. </a:t>
            </a:r>
            <a:endParaRPr lang="es-CO" sz="2400" i="1" dirty="0" smtClean="0"/>
          </a:p>
          <a:p>
            <a:pPr algn="just"/>
            <a:r>
              <a:rPr lang="es-CO" sz="2400" i="1" dirty="0" smtClean="0"/>
              <a:t>La </a:t>
            </a:r>
            <a:r>
              <a:rPr lang="es-CO" sz="2400" i="1" dirty="0"/>
              <a:t>interpretación, </a:t>
            </a:r>
            <a:r>
              <a:rPr lang="es-CO" sz="2400" i="1" dirty="0" smtClean="0"/>
              <a:t>es </a:t>
            </a:r>
            <a:r>
              <a:rPr lang="es-CO" sz="2400" i="1" dirty="0"/>
              <a:t>un aspecto especial del análisis su objetivo es "buscar un significado más amplio a las respuestas”</a:t>
            </a:r>
          </a:p>
        </p:txBody>
      </p:sp>
    </p:spTree>
    <p:extLst>
      <p:ext uri="{BB962C8B-B14F-4D97-AF65-F5344CB8AC3E}">
        <p14:creationId xmlns:p14="http://schemas.microsoft.com/office/powerpoint/2010/main" val="764070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1619672" y="188640"/>
            <a:ext cx="4537075" cy="990600"/>
          </a:xfrm>
        </p:spPr>
        <p:txBody>
          <a:bodyPr anchor="ctr"/>
          <a:lstStyle/>
          <a:p>
            <a:pPr eaLnBrk="1" hangingPunct="1"/>
            <a:r>
              <a:rPr lang="en-US" b="1" dirty="0"/>
              <a:t>Error </a:t>
            </a:r>
            <a:r>
              <a:rPr lang="en-US" b="1" dirty="0" err="1"/>
              <a:t>sistem</a:t>
            </a:r>
            <a:r>
              <a:rPr lang="es-ES" b="1" dirty="0"/>
              <a:t>á</a:t>
            </a:r>
            <a:r>
              <a:rPr lang="en-US" b="1" dirty="0" err="1"/>
              <a:t>tico</a:t>
            </a:r>
            <a:endParaRPr lang="en-US" b="1" dirty="0"/>
          </a:p>
        </p:txBody>
      </p:sp>
      <p:sp>
        <p:nvSpPr>
          <p:cNvPr id="17411" name="Content Placeholder 2"/>
          <p:cNvSpPr>
            <a:spLocks noGrp="1"/>
          </p:cNvSpPr>
          <p:nvPr>
            <p:ph idx="4294967295"/>
          </p:nvPr>
        </p:nvSpPr>
        <p:spPr>
          <a:xfrm>
            <a:off x="755576" y="1272490"/>
            <a:ext cx="7848872" cy="4910138"/>
          </a:xfrm>
        </p:spPr>
        <p:txBody>
          <a:bodyPr>
            <a:normAutofit lnSpcReduction="10000"/>
          </a:bodyPr>
          <a:lstStyle/>
          <a:p>
            <a:r>
              <a:rPr lang="es-CO" dirty="0"/>
              <a:t>Otro tipo de error es el introducido humanamente.  Por ejemplo, por calibración incorrecta o inconsistencia al tomar datos.</a:t>
            </a:r>
          </a:p>
          <a:p>
            <a:endParaRPr lang="es-CO" dirty="0"/>
          </a:p>
          <a:p>
            <a:r>
              <a:rPr lang="es-CO" dirty="0"/>
              <a:t>Este error afecta los resultados ampliando por encima o por debajo del valor real la variabilidad de los datos obtenidos.  O simplemente dando valores completamente erróneos y lejanos al valor real.  </a:t>
            </a:r>
          </a:p>
          <a:p>
            <a:endParaRPr lang="es-CO" dirty="0"/>
          </a:p>
          <a:p>
            <a:r>
              <a:rPr lang="es-CO" dirty="0"/>
              <a:t>Al contrario del error estadístico, el error sistemático puede ser compensado, o algunas veces eliminado, si su fuente se identifica.</a:t>
            </a:r>
          </a:p>
          <a:p>
            <a:pPr eaLnBrk="1" hangingPunct="1"/>
            <a:endParaRPr lang="es-ES" dirty="0"/>
          </a:p>
          <a:p>
            <a:pPr eaLnBrk="1" hangingPunct="1"/>
            <a:endParaRPr lang="es-ES" dirty="0"/>
          </a:p>
        </p:txBody>
      </p:sp>
    </p:spTree>
    <p:extLst>
      <p:ext uri="{BB962C8B-B14F-4D97-AF65-F5344CB8AC3E}">
        <p14:creationId xmlns:p14="http://schemas.microsoft.com/office/powerpoint/2010/main" val="3143002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620688"/>
            <a:ext cx="7667011" cy="924475"/>
          </a:xfrm>
        </p:spPr>
        <p:txBody>
          <a:bodyPr>
            <a:normAutofit/>
          </a:bodyPr>
          <a:lstStyle/>
          <a:p>
            <a:pPr eaLnBrk="1" hangingPunct="1"/>
            <a:r>
              <a:rPr lang="en-US" b="1" dirty="0" err="1"/>
              <a:t>Reduccion</a:t>
            </a:r>
            <a:r>
              <a:rPr lang="en-US" b="1" dirty="0"/>
              <a:t> de </a:t>
            </a:r>
            <a:r>
              <a:rPr lang="en-US" b="1" dirty="0" err="1"/>
              <a:t>errores</a:t>
            </a:r>
            <a:r>
              <a:rPr lang="en-US" b="1" dirty="0"/>
              <a:t> con el/la</a:t>
            </a:r>
            <a:r>
              <a:rPr lang="en-US" dirty="0"/>
              <a:t>:</a:t>
            </a:r>
          </a:p>
        </p:txBody>
      </p:sp>
      <p:sp>
        <p:nvSpPr>
          <p:cNvPr id="18435" name="Rectangle 3"/>
          <p:cNvSpPr>
            <a:spLocks noGrp="1" noChangeArrowheads="1"/>
          </p:cNvSpPr>
          <p:nvPr>
            <p:ph idx="1"/>
          </p:nvPr>
        </p:nvSpPr>
        <p:spPr/>
        <p:txBody>
          <a:bodyPr>
            <a:normAutofit fontScale="85000" lnSpcReduction="20000"/>
          </a:bodyPr>
          <a:lstStyle/>
          <a:p>
            <a:pPr eaLnBrk="1" hangingPunct="1">
              <a:lnSpc>
                <a:spcPct val="90000"/>
              </a:lnSpc>
            </a:pPr>
            <a:r>
              <a:rPr lang="en-US" sz="2400"/>
              <a:t>Calibrado de instrumentos o medidas contra estándares conocidos.</a:t>
            </a:r>
          </a:p>
          <a:p>
            <a:pPr eaLnBrk="1" hangingPunct="1">
              <a:lnSpc>
                <a:spcPct val="90000"/>
              </a:lnSpc>
            </a:pPr>
            <a:endParaRPr lang="en-US" sz="2400"/>
          </a:p>
          <a:p>
            <a:pPr eaLnBrk="1" hangingPunct="1">
              <a:lnSpc>
                <a:spcPct val="90000"/>
              </a:lnSpc>
            </a:pPr>
            <a:r>
              <a:rPr lang="en-US" sz="2400"/>
              <a:t>Reporte de todos los límites de detección de instrumentos.</a:t>
            </a:r>
          </a:p>
          <a:p>
            <a:pPr eaLnBrk="1" hangingPunct="1">
              <a:lnSpc>
                <a:spcPct val="90000"/>
              </a:lnSpc>
            </a:pPr>
            <a:endParaRPr lang="en-US" sz="2400"/>
          </a:p>
          <a:p>
            <a:pPr eaLnBrk="1" hangingPunct="1">
              <a:lnSpc>
                <a:spcPct val="90000"/>
              </a:lnSpc>
            </a:pPr>
            <a:r>
              <a:rPr lang="en-US" sz="2400"/>
              <a:t>Implementación de procedimientos estándares para minimizar el error humano.</a:t>
            </a:r>
          </a:p>
          <a:p>
            <a:pPr eaLnBrk="1" hangingPunct="1">
              <a:lnSpc>
                <a:spcPct val="90000"/>
              </a:lnSpc>
            </a:pPr>
            <a:endParaRPr lang="en-US" sz="2400"/>
          </a:p>
          <a:p>
            <a:pPr eaLnBrk="1" hangingPunct="1">
              <a:lnSpc>
                <a:spcPct val="90000"/>
              </a:lnSpc>
            </a:pPr>
            <a:r>
              <a:rPr lang="en-US" sz="2400"/>
              <a:t>Documentación completa de los métodos de investigación. </a:t>
            </a:r>
          </a:p>
          <a:p>
            <a:pPr eaLnBrk="1" hangingPunct="1">
              <a:lnSpc>
                <a:spcPct val="90000"/>
              </a:lnSpc>
            </a:pPr>
            <a:endParaRPr lang="en-US" sz="2400"/>
          </a:p>
          <a:p>
            <a:pPr eaLnBrk="1" hangingPunct="1">
              <a:lnSpc>
                <a:spcPct val="90000"/>
              </a:lnSpc>
            </a:pPr>
            <a:r>
              <a:rPr lang="en-US" sz="2400"/>
              <a:t>Duplicación de las medidas para determinar la presición. </a:t>
            </a:r>
          </a:p>
        </p:txBody>
      </p:sp>
    </p:spTree>
    <p:extLst>
      <p:ext uri="{BB962C8B-B14F-4D97-AF65-F5344CB8AC3E}">
        <p14:creationId xmlns:p14="http://schemas.microsoft.com/office/powerpoint/2010/main" val="2655816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0" y="1125538"/>
            <a:ext cx="4464050" cy="990600"/>
          </a:xfrm>
        </p:spPr>
        <p:txBody>
          <a:bodyPr anchor="ctr"/>
          <a:lstStyle/>
          <a:p>
            <a:pPr algn="ctr" eaLnBrk="1" hangingPunct="1"/>
            <a:r>
              <a:rPr lang="en-US" b="1" dirty="0" err="1"/>
              <a:t>Variabilidad</a:t>
            </a:r>
            <a:endParaRPr lang="en-US" b="1" dirty="0"/>
          </a:p>
        </p:txBody>
      </p:sp>
      <p:sp>
        <p:nvSpPr>
          <p:cNvPr id="20483" name="Content Placeholder 2"/>
          <p:cNvSpPr>
            <a:spLocks noGrp="1"/>
          </p:cNvSpPr>
          <p:nvPr>
            <p:ph idx="4294967295"/>
          </p:nvPr>
        </p:nvSpPr>
        <p:spPr>
          <a:xfrm>
            <a:off x="0" y="1947863"/>
            <a:ext cx="8001000" cy="4910137"/>
          </a:xfrm>
        </p:spPr>
        <p:txBody>
          <a:bodyPr/>
          <a:lstStyle/>
          <a:p>
            <a:pPr eaLnBrk="1" hangingPunct="1"/>
            <a:r>
              <a:rPr lang="es-ES" sz="2000" dirty="0"/>
              <a:t>La variabilidad en la ciencia es algo que siempre se debe tener en cuenta. Como consecuencia del error, las medidas científicas no se reportan como valores sencillos, sino como gamas o promedios con barras de errores en un gráfico o signos de ± en una tabla. </a:t>
            </a:r>
          </a:p>
          <a:p>
            <a:pPr eaLnBrk="1" hangingPunct="1"/>
            <a:endParaRPr lang="es-ES" dirty="0"/>
          </a:p>
        </p:txBody>
      </p:sp>
    </p:spTree>
    <p:extLst>
      <p:ext uri="{BB962C8B-B14F-4D97-AF65-F5344CB8AC3E}">
        <p14:creationId xmlns:p14="http://schemas.microsoft.com/office/powerpoint/2010/main" val="2775224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dirty="0" err="1"/>
              <a:t>Presentación</a:t>
            </a:r>
            <a:r>
              <a:rPr lang="en-US" b="1" dirty="0"/>
              <a:t> de </a:t>
            </a:r>
            <a:r>
              <a:rPr lang="en-US" b="1" dirty="0" err="1"/>
              <a:t>datos</a:t>
            </a:r>
            <a:r>
              <a:rPr lang="en-US" b="1" dirty="0"/>
              <a:t>:</a:t>
            </a:r>
          </a:p>
        </p:txBody>
      </p:sp>
      <p:sp>
        <p:nvSpPr>
          <p:cNvPr id="21507" name="Rectangle 3"/>
          <p:cNvSpPr>
            <a:spLocks noGrp="1" noChangeArrowheads="1"/>
          </p:cNvSpPr>
          <p:nvPr>
            <p:ph idx="1"/>
          </p:nvPr>
        </p:nvSpPr>
        <p:spPr>
          <a:xfrm>
            <a:off x="395536" y="1916832"/>
            <a:ext cx="7838528" cy="4717983"/>
          </a:xfrm>
        </p:spPr>
        <p:txBody>
          <a:bodyPr>
            <a:normAutofit/>
          </a:bodyPr>
          <a:lstStyle/>
          <a:p>
            <a:r>
              <a:rPr lang="es-CO" sz="2400" dirty="0"/>
              <a:t>Las representaciones visuales de los datos son esenciales para el análisis e interpretación de estos. Colocar los datos en un formato visual puede facilitar análisis adicionales.</a:t>
            </a:r>
          </a:p>
          <a:p>
            <a:r>
              <a:rPr lang="es-CO" sz="2400" dirty="0"/>
              <a:t>Entender e interpretar gráficos y otras formas visuales de datos es una destreza clave para científicos y estudiantes de la ciencia. </a:t>
            </a:r>
          </a:p>
          <a:p>
            <a:r>
              <a:rPr lang="es-CO" sz="2400" dirty="0"/>
              <a:t>A pesar de que los datos numéricos están inicialmente recopilados en tablas o bases de datos, frecuentemente están representados en forma gráfica para ayudar a los científicos a visualizar e interpretar la variación, el patrón y las tendencias dentro de los datos.</a:t>
            </a:r>
          </a:p>
          <a:p>
            <a:pPr eaLnBrk="1" hangingPunct="1"/>
            <a:endParaRPr lang="en-US" sz="2400" dirty="0"/>
          </a:p>
        </p:txBody>
      </p:sp>
    </p:spTree>
    <p:extLst>
      <p:ext uri="{BB962C8B-B14F-4D97-AF65-F5344CB8AC3E}">
        <p14:creationId xmlns:p14="http://schemas.microsoft.com/office/powerpoint/2010/main" val="1956388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476672"/>
            <a:ext cx="8064896" cy="5452262"/>
          </a:xfrm>
          <a:prstGeom prst="rect">
            <a:avLst/>
          </a:prstGeom>
        </p:spPr>
        <p:txBody>
          <a:bodyPr wrap="square">
            <a:spAutoFit/>
          </a:bodyPr>
          <a:lstStyle/>
          <a:p>
            <a:pPr>
              <a:lnSpc>
                <a:spcPct val="115000"/>
              </a:lnSpc>
              <a:spcAft>
                <a:spcPts val="0"/>
              </a:spcAft>
            </a:pPr>
            <a:endParaRPr lang="es-CO" dirty="0">
              <a:latin typeface="Wingdings-Regular"/>
              <a:ea typeface="Calibri"/>
              <a:cs typeface="Times New Roman"/>
            </a:endParaRPr>
          </a:p>
          <a:p>
            <a:pPr marL="285750" lvl="0" indent="-285750">
              <a:buFont typeface="Arial" pitchFamily="34" charset="0"/>
              <a:buChar char="•"/>
            </a:pPr>
            <a:r>
              <a:rPr lang="es-CO" sz="2400" b="1" dirty="0">
                <a:latin typeface="Arial" panose="020B0604020202020204" pitchFamily="34" charset="0"/>
                <a:cs typeface="Arial" panose="020B0604020202020204" pitchFamily="34" charset="0"/>
              </a:rPr>
              <a:t>DATOS CUANTIFICADOS</a:t>
            </a:r>
          </a:p>
          <a:p>
            <a:pPr>
              <a:lnSpc>
                <a:spcPct val="115000"/>
              </a:lnSpc>
              <a:spcAft>
                <a:spcPts val="0"/>
              </a:spcAft>
            </a:pPr>
            <a:endParaRPr lang="es-CO" sz="2400" dirty="0">
              <a:latin typeface="Arial" panose="020B0604020202020204" pitchFamily="34" charset="0"/>
              <a:ea typeface="Calibri"/>
              <a:cs typeface="Arial" panose="020B0604020202020204" pitchFamily="34" charset="0"/>
            </a:endParaRPr>
          </a:p>
          <a:p>
            <a:pPr>
              <a:lnSpc>
                <a:spcPct val="115000"/>
              </a:lnSpc>
              <a:spcAft>
                <a:spcPts val="0"/>
              </a:spcAft>
            </a:pPr>
            <a:r>
              <a:rPr lang="es-CO" sz="2400" dirty="0">
                <a:latin typeface="Arial" panose="020B0604020202020204" pitchFamily="34" charset="0"/>
                <a:ea typeface="Calibri"/>
                <a:cs typeface="Arial" panose="020B0604020202020204" pitchFamily="34" charset="0"/>
              </a:rPr>
              <a:t>Determinar lo que es típico en el grupo estudiado</a:t>
            </a:r>
          </a:p>
          <a:p>
            <a:pPr>
              <a:lnSpc>
                <a:spcPct val="115000"/>
              </a:lnSpc>
              <a:spcAft>
                <a:spcPts val="0"/>
              </a:spcAft>
            </a:pPr>
            <a:endParaRPr lang="es-CO" sz="2400" dirty="0">
              <a:latin typeface="Arial" panose="020B0604020202020204" pitchFamily="34" charset="0"/>
              <a:ea typeface="Calibri"/>
              <a:cs typeface="Arial" panose="020B0604020202020204" pitchFamily="34" charset="0"/>
            </a:endParaRP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Indicar si existen variaciones entre los </a:t>
            </a:r>
            <a:r>
              <a:rPr lang="es-CO" sz="2400" dirty="0" smtClean="0">
                <a:latin typeface="Arial" panose="020B0604020202020204" pitchFamily="34" charset="0"/>
                <a:ea typeface="Calibri"/>
                <a:cs typeface="Arial" panose="020B0604020202020204" pitchFamily="34" charset="0"/>
              </a:rPr>
              <a:t>datos del </a:t>
            </a:r>
            <a:r>
              <a:rPr lang="es-CO" sz="2400" dirty="0">
                <a:latin typeface="Arial" panose="020B0604020202020204" pitchFamily="34" charset="0"/>
                <a:ea typeface="Calibri"/>
                <a:cs typeface="Arial" panose="020B0604020202020204" pitchFamily="34" charset="0"/>
              </a:rPr>
              <a:t>grupo, señalando de qué tipo y magnitud son. </a:t>
            </a: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Mostrar la forma cómo están distribuidos los </a:t>
            </a:r>
            <a:r>
              <a:rPr lang="es-CO" sz="2400" dirty="0" smtClean="0">
                <a:latin typeface="Arial" panose="020B0604020202020204" pitchFamily="34" charset="0"/>
                <a:ea typeface="Calibri"/>
                <a:cs typeface="Arial" panose="020B0604020202020204" pitchFamily="34" charset="0"/>
              </a:rPr>
              <a:t>datos con </a:t>
            </a:r>
            <a:r>
              <a:rPr lang="es-CO" sz="2400" dirty="0">
                <a:latin typeface="Arial" panose="020B0604020202020204" pitchFamily="34" charset="0"/>
                <a:ea typeface="Calibri"/>
                <a:cs typeface="Arial" panose="020B0604020202020204" pitchFamily="34" charset="0"/>
              </a:rPr>
              <a:t>respecto a la variable que se mide. </a:t>
            </a: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Mostrar la relación existente entre dos o más variables. (Se aplica el coeficiente </a:t>
            </a:r>
            <a:r>
              <a:rPr lang="es-CO" sz="2400" dirty="0" err="1">
                <a:latin typeface="Arial" panose="020B0604020202020204" pitchFamily="34" charset="0"/>
                <a:ea typeface="Calibri"/>
                <a:cs typeface="Arial" panose="020B0604020202020204" pitchFamily="34" charset="0"/>
              </a:rPr>
              <a:t>devariabilidad</a:t>
            </a:r>
            <a:r>
              <a:rPr lang="es-CO" sz="2400" dirty="0">
                <a:latin typeface="Arial" panose="020B0604020202020204" pitchFamily="34" charset="0"/>
                <a:ea typeface="Calibri"/>
                <a:cs typeface="Arial" panose="020B0604020202020204" pitchFamily="34" charset="0"/>
              </a:rPr>
              <a:t>).</a:t>
            </a: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 Describir las diferencias existentes comparando dos grupos de </a:t>
            </a:r>
            <a:r>
              <a:rPr lang="es-CO" sz="2400" dirty="0" smtClean="0">
                <a:latin typeface="Arial" panose="020B0604020202020204" pitchFamily="34" charset="0"/>
                <a:ea typeface="Calibri"/>
                <a:cs typeface="Arial" panose="020B0604020202020204" pitchFamily="34" charset="0"/>
              </a:rPr>
              <a:t>datos</a:t>
            </a:r>
            <a:endParaRPr lang="es-CO" sz="1600" dirty="0">
              <a:effectLst/>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3232077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908720"/>
            <a:ext cx="8064896" cy="4339650"/>
          </a:xfrm>
          <a:prstGeom prst="rect">
            <a:avLst/>
          </a:prstGeom>
          <a:ln>
            <a:solidFill>
              <a:schemeClr val="accent1"/>
            </a:solidFill>
          </a:ln>
        </p:spPr>
        <p:txBody>
          <a:bodyPr wrap="square">
            <a:spAutoFit/>
          </a:bodyPr>
          <a:lstStyle/>
          <a:p>
            <a:pPr>
              <a:lnSpc>
                <a:spcPct val="115000"/>
              </a:lnSpc>
              <a:spcAft>
                <a:spcPts val="0"/>
              </a:spcAft>
            </a:pPr>
            <a:r>
              <a:rPr lang="es-CO" b="1" dirty="0">
                <a:latin typeface="Times New Roman"/>
                <a:ea typeface="Calibri"/>
                <a:cs typeface="Times New Roman"/>
              </a:rPr>
              <a:t> </a:t>
            </a:r>
            <a:r>
              <a:rPr lang="es-CO" sz="2400" b="1" dirty="0">
                <a:latin typeface="Times New Roman"/>
                <a:ea typeface="Calibri"/>
                <a:cs typeface="Times New Roman"/>
              </a:rPr>
              <a:t>ANÁLISIS DE LOS DATOS NO CUANTIFICADOS.</a:t>
            </a:r>
          </a:p>
          <a:p>
            <a:pPr>
              <a:lnSpc>
                <a:spcPct val="115000"/>
              </a:lnSpc>
              <a:spcAft>
                <a:spcPts val="0"/>
              </a:spcAft>
            </a:pPr>
            <a:endParaRPr lang="es-CO" sz="2400" b="1" dirty="0">
              <a:latin typeface="Times New Roman"/>
              <a:ea typeface="Calibri"/>
              <a:cs typeface="Times New Roman"/>
            </a:endParaRPr>
          </a:p>
          <a:p>
            <a:pPr>
              <a:lnSpc>
                <a:spcPct val="115000"/>
              </a:lnSpc>
              <a:spcAft>
                <a:spcPts val="0"/>
              </a:spcAft>
            </a:pPr>
            <a:endParaRPr lang="es-CO" sz="2400" dirty="0">
              <a:latin typeface="Calibri"/>
              <a:ea typeface="Calibri"/>
              <a:cs typeface="Times New Roman"/>
            </a:endParaRPr>
          </a:p>
          <a:p>
            <a:pPr>
              <a:lnSpc>
                <a:spcPct val="115000"/>
              </a:lnSpc>
              <a:spcAft>
                <a:spcPts val="0"/>
              </a:spcAft>
            </a:pPr>
            <a:r>
              <a:rPr lang="es-CO" sz="2400" dirty="0">
                <a:latin typeface="Arial" panose="020B0604020202020204" pitchFamily="34" charset="0"/>
                <a:ea typeface="Calibri"/>
                <a:cs typeface="Arial" panose="020B0604020202020204" pitchFamily="34" charset="0"/>
              </a:rPr>
              <a:t>Cumplen una función importante</a:t>
            </a:r>
            <a:r>
              <a:rPr lang="es-CO" sz="2400" dirty="0" smtClean="0">
                <a:latin typeface="Arial" panose="020B0604020202020204" pitchFamily="34" charset="0"/>
                <a:ea typeface="Calibri"/>
                <a:cs typeface="Arial" panose="020B0604020202020204" pitchFamily="34" charset="0"/>
              </a:rPr>
              <a:t>:</a:t>
            </a:r>
          </a:p>
          <a:p>
            <a:pPr>
              <a:lnSpc>
                <a:spcPct val="115000"/>
              </a:lnSpc>
              <a:spcAft>
                <a:spcPts val="0"/>
              </a:spcAft>
            </a:pPr>
            <a:endParaRPr lang="es-CO" sz="2400" dirty="0">
              <a:latin typeface="Arial" panose="020B0604020202020204" pitchFamily="34" charset="0"/>
              <a:ea typeface="Calibri"/>
              <a:cs typeface="Arial" panose="020B0604020202020204" pitchFamily="34" charset="0"/>
            </a:endParaRP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Ayudan a entender el significado de las categorías;</a:t>
            </a:r>
          </a:p>
          <a:p>
            <a:pPr marL="285750" indent="-285750">
              <a:lnSpc>
                <a:spcPct val="115000"/>
              </a:lnSpc>
              <a:spcAft>
                <a:spcPts val="0"/>
              </a:spcAft>
              <a:buFont typeface="Wingdings" pitchFamily="2" charset="2"/>
              <a:buChar char="Ø"/>
            </a:pPr>
            <a:r>
              <a:rPr lang="es-CO" sz="2400" dirty="0">
                <a:latin typeface="Arial" panose="020B0604020202020204" pitchFamily="34" charset="0"/>
                <a:ea typeface="Calibri"/>
                <a:cs typeface="Arial" panose="020B0604020202020204" pitchFamily="34" charset="0"/>
              </a:rPr>
              <a:t>Aclaran la naturaleza de las relaciones entre las variables determinadas </a:t>
            </a:r>
            <a:r>
              <a:rPr lang="es-CO" sz="2400" dirty="0" smtClean="0">
                <a:latin typeface="Arial" panose="020B0604020202020204" pitchFamily="34" charset="0"/>
                <a:ea typeface="Calibri"/>
                <a:cs typeface="Arial" panose="020B0604020202020204" pitchFamily="34" charset="0"/>
              </a:rPr>
              <a:t>estadísticamente.</a:t>
            </a:r>
          </a:p>
          <a:p>
            <a:pPr marL="285750" indent="-285750">
              <a:lnSpc>
                <a:spcPct val="115000"/>
              </a:lnSpc>
              <a:spcAft>
                <a:spcPts val="0"/>
              </a:spcAft>
              <a:buFont typeface="Wingdings" pitchFamily="2" charset="2"/>
              <a:buChar char="Ø"/>
            </a:pPr>
            <a:r>
              <a:rPr lang="es-CO" sz="2400" dirty="0" smtClean="0">
                <a:latin typeface="Arial" panose="020B0604020202020204" pitchFamily="34" charset="0"/>
                <a:ea typeface="Calibri"/>
                <a:cs typeface="Arial" panose="020B0604020202020204" pitchFamily="34" charset="0"/>
              </a:rPr>
              <a:t>Permiten </a:t>
            </a:r>
            <a:r>
              <a:rPr lang="es-CO" sz="2400" dirty="0">
                <a:latin typeface="Arial" panose="020B0604020202020204" pitchFamily="34" charset="0"/>
                <a:ea typeface="Calibri"/>
                <a:cs typeface="Arial" panose="020B0604020202020204" pitchFamily="34" charset="0"/>
              </a:rPr>
              <a:t>orientar al investigador a formular nuevas hipótesis para futuras investigaciones.</a:t>
            </a:r>
            <a:endParaRPr lang="es-CO" sz="2400" dirty="0">
              <a:effectLst/>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852198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692696"/>
            <a:ext cx="6449651" cy="517065"/>
          </a:xfrm>
          <a:prstGeom prst="rect">
            <a:avLst/>
          </a:prstGeom>
        </p:spPr>
        <p:txBody>
          <a:bodyPr wrap="none">
            <a:spAutoFit/>
          </a:bodyPr>
          <a:lstStyle/>
          <a:p>
            <a:pPr>
              <a:lnSpc>
                <a:spcPct val="115000"/>
              </a:lnSpc>
              <a:spcAft>
                <a:spcPts val="0"/>
              </a:spcAft>
            </a:pPr>
            <a:r>
              <a:rPr lang="es-CO" sz="2400" b="1" dirty="0">
                <a:latin typeface="Arial" panose="020B0604020202020204" pitchFamily="34" charset="0"/>
                <a:ea typeface="Calibri"/>
                <a:cs typeface="Arial" panose="020B0604020202020204" pitchFamily="34" charset="0"/>
              </a:rPr>
              <a:t> INTERPRETACIÓN DE LOS RESULTADOS</a:t>
            </a:r>
            <a:r>
              <a:rPr lang="es-CO" sz="2400" b="1" dirty="0">
                <a:latin typeface="Times New Roman"/>
                <a:ea typeface="Calibri"/>
                <a:cs typeface="Times New Roman"/>
              </a:rPr>
              <a:t>.</a:t>
            </a:r>
            <a:endParaRPr lang="es-CO" sz="2400" dirty="0">
              <a:effectLst/>
              <a:latin typeface="Calibri"/>
              <a:ea typeface="Calibri"/>
              <a:cs typeface="Times New Roman"/>
            </a:endParaRPr>
          </a:p>
        </p:txBody>
      </p:sp>
      <p:sp>
        <p:nvSpPr>
          <p:cNvPr id="3" name="2 Rectángulo"/>
          <p:cNvSpPr/>
          <p:nvPr/>
        </p:nvSpPr>
        <p:spPr>
          <a:xfrm>
            <a:off x="539552" y="1412776"/>
            <a:ext cx="7704856" cy="4311245"/>
          </a:xfrm>
          <a:prstGeom prst="rect">
            <a:avLst/>
          </a:prstGeom>
        </p:spPr>
        <p:txBody>
          <a:bodyPr wrap="square">
            <a:spAutoFit/>
          </a:bodyPr>
          <a:lstStyle/>
          <a:p>
            <a:pPr marL="342900" indent="-342900" algn="just">
              <a:lnSpc>
                <a:spcPct val="115000"/>
              </a:lnSpc>
              <a:spcAft>
                <a:spcPts val="0"/>
              </a:spcAft>
              <a:buAutoNum type="arabicPeriod"/>
            </a:pPr>
            <a:r>
              <a:rPr lang="es-CO" sz="2000" b="1" dirty="0">
                <a:latin typeface="Arial" panose="020B0604020202020204" pitchFamily="34" charset="0"/>
                <a:ea typeface="Calibri"/>
                <a:cs typeface="Arial" panose="020B0604020202020204" pitchFamily="34" charset="0"/>
              </a:rPr>
              <a:t>Interpretación de resultados positivos respecto a las hipótesis formuladas</a:t>
            </a:r>
            <a:r>
              <a:rPr lang="es-CO" sz="2000" dirty="0">
                <a:latin typeface="Arial" panose="020B0604020202020204" pitchFamily="34" charset="0"/>
                <a:ea typeface="Calibri"/>
                <a:cs typeface="Arial" panose="020B0604020202020204" pitchFamily="34" charset="0"/>
              </a:rPr>
              <a:t>.</a:t>
            </a:r>
          </a:p>
          <a:p>
            <a:pPr marL="342900" indent="-342900" algn="just">
              <a:lnSpc>
                <a:spcPct val="115000"/>
              </a:lnSpc>
              <a:spcAft>
                <a:spcPts val="0"/>
              </a:spcAft>
              <a:buAutoNum type="arabicPeriod"/>
            </a:pPr>
            <a:endParaRPr lang="es-CO" sz="2000" dirty="0">
              <a:latin typeface="Arial" panose="020B0604020202020204" pitchFamily="34" charset="0"/>
              <a:ea typeface="Calibri"/>
              <a:cs typeface="Arial" panose="020B0604020202020204" pitchFamily="34" charset="0"/>
            </a:endParaRPr>
          </a:p>
          <a:p>
            <a:pPr marL="342900" indent="-342900" algn="just">
              <a:lnSpc>
                <a:spcPct val="115000"/>
              </a:lnSpc>
              <a:spcAft>
                <a:spcPts val="0"/>
              </a:spcAft>
              <a:buFont typeface="Arial" pitchFamily="34" charset="0"/>
              <a:buChar char="•"/>
            </a:pPr>
            <a:r>
              <a:rPr lang="es-CO" sz="2000" dirty="0">
                <a:latin typeface="Arial" panose="020B0604020202020204" pitchFamily="34" charset="0"/>
                <a:ea typeface="Calibri"/>
                <a:cs typeface="Arial" panose="020B0604020202020204" pitchFamily="34" charset="0"/>
              </a:rPr>
              <a:t>Cuidar que la interpretación no exceda a la información que aportan los datos. </a:t>
            </a:r>
          </a:p>
          <a:p>
            <a:pPr marL="342900" indent="-342900" algn="just">
              <a:lnSpc>
                <a:spcPct val="115000"/>
              </a:lnSpc>
              <a:spcAft>
                <a:spcPts val="0"/>
              </a:spcAft>
              <a:buFont typeface="Arial" pitchFamily="34" charset="0"/>
              <a:buChar char="•"/>
            </a:pPr>
            <a:r>
              <a:rPr lang="es-CO" sz="2000" dirty="0">
                <a:latin typeface="Arial" panose="020B0604020202020204" pitchFamily="34" charset="0"/>
                <a:ea typeface="Calibri"/>
                <a:cs typeface="Arial" panose="020B0604020202020204" pitchFamily="34" charset="0"/>
              </a:rPr>
              <a:t>Considerar las exigencias de validez interna y las limitaciones que se han presentado durante el proceso de investigación. </a:t>
            </a:r>
          </a:p>
          <a:p>
            <a:pPr marL="342900" indent="-342900" algn="just">
              <a:lnSpc>
                <a:spcPct val="115000"/>
              </a:lnSpc>
              <a:spcAft>
                <a:spcPts val="0"/>
              </a:spcAft>
              <a:buFont typeface="Arial" pitchFamily="34" charset="0"/>
              <a:buChar char="•"/>
            </a:pPr>
            <a:r>
              <a:rPr lang="es-CO" sz="2000" dirty="0">
                <a:latin typeface="Arial" panose="020B0604020202020204" pitchFamily="34" charset="0"/>
                <a:ea typeface="Calibri"/>
                <a:cs typeface="Arial" panose="020B0604020202020204" pitchFamily="34" charset="0"/>
              </a:rPr>
              <a:t>Señalar los factores que no fueron controlados y que pudieron afectar los resultados. </a:t>
            </a:r>
          </a:p>
          <a:p>
            <a:pPr marL="342900" indent="-342900" algn="just">
              <a:lnSpc>
                <a:spcPct val="115000"/>
              </a:lnSpc>
              <a:spcAft>
                <a:spcPts val="0"/>
              </a:spcAft>
              <a:buFont typeface="Arial" pitchFamily="34" charset="0"/>
              <a:buChar char="•"/>
            </a:pPr>
            <a:r>
              <a:rPr lang="es-CO" sz="2000" dirty="0">
                <a:latin typeface="Arial" panose="020B0604020202020204" pitchFamily="34" charset="0"/>
                <a:ea typeface="Calibri"/>
                <a:cs typeface="Arial" panose="020B0604020202020204" pitchFamily="34" charset="0"/>
              </a:rPr>
              <a:t>Relacionar los resultados obtenidos, con los logrados en otros estudios sobre el mismo problema de investigación.</a:t>
            </a:r>
          </a:p>
          <a:p>
            <a:pPr>
              <a:lnSpc>
                <a:spcPct val="115000"/>
              </a:lnSpc>
              <a:spcAft>
                <a:spcPts val="0"/>
              </a:spcAft>
            </a:pPr>
            <a:endParaRPr lang="es-CO" sz="2000" b="1" dirty="0">
              <a:latin typeface="Times New Roman"/>
              <a:ea typeface="Calibri"/>
              <a:cs typeface="Times New Roman"/>
            </a:endParaRPr>
          </a:p>
        </p:txBody>
      </p:sp>
    </p:spTree>
    <p:extLst>
      <p:ext uri="{BB962C8B-B14F-4D97-AF65-F5344CB8AC3E}">
        <p14:creationId xmlns:p14="http://schemas.microsoft.com/office/powerpoint/2010/main" val="2118887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1988840"/>
            <a:ext cx="7416824" cy="1862048"/>
          </a:xfrm>
          <a:prstGeom prst="rect">
            <a:avLst/>
          </a:prstGeom>
        </p:spPr>
        <p:txBody>
          <a:bodyPr wrap="square">
            <a:spAutoFit/>
          </a:bodyPr>
          <a:lstStyle/>
          <a:p>
            <a:pPr lvl="0">
              <a:lnSpc>
                <a:spcPct val="115000"/>
              </a:lnSpc>
            </a:pPr>
            <a:r>
              <a:rPr lang="es-CO" sz="2000" b="1" dirty="0">
                <a:solidFill>
                  <a:prstClr val="black"/>
                </a:solidFill>
                <a:latin typeface="Times New Roman"/>
                <a:ea typeface="Calibri"/>
                <a:cs typeface="Times New Roman"/>
              </a:rPr>
              <a:t>2 Interpretación de los resultados negativos respecto a las \hipótesis formuladas.</a:t>
            </a:r>
            <a:endParaRPr lang="es-CO" sz="2000" dirty="0">
              <a:solidFill>
                <a:prstClr val="black"/>
              </a:solidFill>
              <a:latin typeface="Calibri"/>
              <a:ea typeface="Calibri"/>
              <a:cs typeface="Times New Roman"/>
            </a:endParaRPr>
          </a:p>
          <a:p>
            <a:pPr lvl="0">
              <a:lnSpc>
                <a:spcPct val="115000"/>
              </a:lnSpc>
            </a:pPr>
            <a:r>
              <a:rPr lang="es-CO" sz="2000" dirty="0">
                <a:solidFill>
                  <a:prstClr val="black"/>
                </a:solidFill>
                <a:latin typeface="Times New Roman"/>
                <a:ea typeface="Calibri"/>
                <a:cs typeface="Times New Roman"/>
              </a:rPr>
              <a:t>Cuando los resultados no confirman las hipótesis, el investigador, debe, sin embargo, aceptarlos como tales, puesto que en esa condición tendrán su propio significado y valor.</a:t>
            </a:r>
            <a:endParaRPr lang="es-CO" sz="2000" dirty="0">
              <a:solidFill>
                <a:prstClr val="black"/>
              </a:solidFill>
              <a:latin typeface="Calibri"/>
              <a:ea typeface="Calibri"/>
              <a:cs typeface="Times New Roman"/>
            </a:endParaRPr>
          </a:p>
        </p:txBody>
      </p:sp>
    </p:spTree>
    <p:extLst>
      <p:ext uri="{BB962C8B-B14F-4D97-AF65-F5344CB8AC3E}">
        <p14:creationId xmlns:p14="http://schemas.microsoft.com/office/powerpoint/2010/main" val="186843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423863"/>
            <a:ext cx="7124700" cy="923925"/>
          </a:xfrm>
        </p:spPr>
        <p:txBody>
          <a:bodyPr/>
          <a:lstStyle/>
          <a:p>
            <a:pPr eaLnBrk="1" hangingPunct="1"/>
            <a:r>
              <a:rPr lang="en-US" b="1" dirty="0" err="1" smtClean="0">
                <a:latin typeface="Arial" panose="020B0604020202020204" pitchFamily="34" charset="0"/>
                <a:cs typeface="Arial" panose="020B0604020202020204" pitchFamily="34" charset="0"/>
              </a:rPr>
              <a:t>Análisis</a:t>
            </a:r>
            <a:r>
              <a:rPr lang="en-US" b="1" dirty="0" smtClean="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e </a:t>
            </a:r>
            <a:r>
              <a:rPr lang="en-US" b="1" dirty="0" err="1">
                <a:latin typeface="Arial" panose="020B0604020202020204" pitchFamily="34" charset="0"/>
                <a:cs typeface="Arial" panose="020B0604020202020204" pitchFamily="34" charset="0"/>
              </a:rPr>
              <a:t>interpretación</a:t>
            </a:r>
            <a:r>
              <a:rPr lang="en-US" b="1" dirty="0">
                <a:latin typeface="Arial" panose="020B0604020202020204" pitchFamily="34" charset="0"/>
                <a:cs typeface="Arial" panose="020B0604020202020204" pitchFamily="34" charset="0"/>
              </a:rPr>
              <a:t> </a:t>
            </a:r>
          </a:p>
        </p:txBody>
      </p:sp>
      <p:sp>
        <p:nvSpPr>
          <p:cNvPr id="10243" name="Rectangle 3"/>
          <p:cNvSpPr>
            <a:spLocks noGrp="1" noChangeArrowheads="1"/>
          </p:cNvSpPr>
          <p:nvPr>
            <p:ph idx="4294967295"/>
          </p:nvPr>
        </p:nvSpPr>
        <p:spPr>
          <a:xfrm>
            <a:off x="395288" y="4941888"/>
            <a:ext cx="8748712" cy="930275"/>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eaLnBrk="1" hangingPunct="1">
              <a:lnSpc>
                <a:spcPct val="80000"/>
              </a:lnSpc>
            </a:pPr>
            <a:endParaRPr lang="en-US" sz="2000" b="1" dirty="0">
              <a:solidFill>
                <a:srgbClr val="FFFF00"/>
              </a:solidFill>
            </a:endParaRPr>
          </a:p>
          <a:p>
            <a:pPr eaLnBrk="1" hangingPunct="1">
              <a:lnSpc>
                <a:spcPct val="80000"/>
              </a:lnSpc>
            </a:pPr>
            <a:endParaRPr lang="en-US" sz="2400" dirty="0"/>
          </a:p>
        </p:txBody>
      </p:sp>
      <p:sp>
        <p:nvSpPr>
          <p:cNvPr id="3" name="2 Rectángulo"/>
          <p:cNvSpPr/>
          <p:nvPr/>
        </p:nvSpPr>
        <p:spPr>
          <a:xfrm>
            <a:off x="629184" y="1700808"/>
            <a:ext cx="8280920" cy="3970318"/>
          </a:xfrm>
          <a:prstGeom prst="rect">
            <a:avLst/>
          </a:prstGeom>
        </p:spPr>
        <p:txBody>
          <a:bodyPr wrap="square">
            <a:spAutoFit/>
          </a:bodyPr>
          <a:lstStyle/>
          <a:p>
            <a:pPr marL="285750" indent="-285750">
              <a:buFont typeface="Arial" pitchFamily="34" charset="0"/>
              <a:buChar char="•"/>
            </a:pPr>
            <a:r>
              <a:rPr lang="es-CO" dirty="0">
                <a:latin typeface="Arial" panose="020B0604020202020204" pitchFamily="34" charset="0"/>
                <a:cs typeface="Arial" panose="020B0604020202020204" pitchFamily="34" charset="0"/>
              </a:rPr>
              <a:t>Al analizar los datos se pretende descubrir patrones y tendencias los mismos para poder interpretarlos. </a:t>
            </a:r>
          </a:p>
          <a:p>
            <a:pPr marL="285750" indent="-285750">
              <a:buFont typeface="Arial" pitchFamily="34" charset="0"/>
              <a:buChar char="•"/>
            </a:pPr>
            <a:endParaRPr lang="es-CO" dirty="0">
              <a:latin typeface="Arial" panose="020B0604020202020204" pitchFamily="34" charset="0"/>
              <a:cs typeface="Arial" panose="020B0604020202020204" pitchFamily="34" charset="0"/>
            </a:endParaRPr>
          </a:p>
          <a:p>
            <a:pPr marL="285750" indent="-285750">
              <a:buFont typeface="Arial" pitchFamily="34" charset="0"/>
              <a:buChar char="•"/>
            </a:pPr>
            <a:r>
              <a:rPr lang="es-CO" dirty="0">
                <a:latin typeface="Arial" panose="020B0604020202020204" pitchFamily="34" charset="0"/>
                <a:cs typeface="Arial" panose="020B0604020202020204" pitchFamily="34" charset="0"/>
              </a:rPr>
              <a:t>El procesamiento y análisis de datos se podría interpretar como una manipulación de los mismos para llegar a los resultados deseados,; la meta es aclarar los datos, no cambiarlos fundamentalmente. </a:t>
            </a:r>
          </a:p>
          <a:p>
            <a:pPr marL="285750" indent="-285750">
              <a:buFont typeface="Arial" pitchFamily="34" charset="0"/>
              <a:buChar char="•"/>
            </a:pPr>
            <a:endParaRPr lang="es-CO" dirty="0">
              <a:latin typeface="Arial" panose="020B0604020202020204" pitchFamily="34" charset="0"/>
              <a:cs typeface="Arial" panose="020B0604020202020204" pitchFamily="34" charset="0"/>
            </a:endParaRPr>
          </a:p>
          <a:p>
            <a:pPr marL="285750" indent="-285750">
              <a:buFont typeface="Arial" pitchFamily="34" charset="0"/>
              <a:buChar char="•"/>
            </a:pPr>
            <a:r>
              <a:rPr lang="es-CO" dirty="0">
                <a:latin typeface="Arial" panose="020B0604020202020204" pitchFamily="34" charset="0"/>
                <a:cs typeface="Arial" panose="020B0604020202020204" pitchFamily="34" charset="0"/>
              </a:rPr>
              <a:t>Al publicar los datos y las técnicas que usaron para analizarlos e interpretarlos, los científicos le dan a la comunidad la oportunidad de revisar los datos y de usarlos en investigaciones futuras. </a:t>
            </a:r>
            <a:br>
              <a:rPr lang="es-CO" dirty="0">
                <a:latin typeface="Arial" panose="020B0604020202020204" pitchFamily="34" charset="0"/>
                <a:cs typeface="Arial" panose="020B0604020202020204" pitchFamily="34" charset="0"/>
              </a:rPr>
            </a:br>
            <a:endParaRPr lang="es-CO" dirty="0">
              <a:latin typeface="Arial" panose="020B0604020202020204" pitchFamily="34" charset="0"/>
              <a:cs typeface="Arial" panose="020B0604020202020204" pitchFamily="34" charset="0"/>
            </a:endParaRPr>
          </a:p>
          <a:p>
            <a:pPr marL="285750" indent="-285750">
              <a:buFont typeface="Arial" pitchFamily="34" charset="0"/>
              <a:buChar char="•"/>
            </a:pPr>
            <a:r>
              <a:rPr lang="es-CO" dirty="0">
                <a:latin typeface="Arial" panose="020B0604020202020204" pitchFamily="34" charset="0"/>
                <a:cs typeface="Arial" panose="020B0604020202020204" pitchFamily="34" charset="0"/>
              </a:rPr>
              <a:t>Las interpretaciones científicas no son verdades absolutas ni opiniones personales: son inferencias, sugerencias, o hipótesis sobre lo que significan los datos, basadas en el conocimiento científico y la </a:t>
            </a:r>
            <a:r>
              <a:rPr lang="es-CO" dirty="0" err="1">
                <a:latin typeface="Arial" panose="020B0604020202020204" pitchFamily="34" charset="0"/>
                <a:cs typeface="Arial" panose="020B0604020202020204" pitchFamily="34" charset="0"/>
              </a:rPr>
              <a:t>interpretacion</a:t>
            </a:r>
            <a:r>
              <a:rPr lang="es-CO" dirty="0">
                <a:latin typeface="Arial" panose="020B0604020202020204" pitchFamily="34" charset="0"/>
                <a:cs typeface="Arial" panose="020B0604020202020204" pitchFamily="34" charset="0"/>
              </a:rPr>
              <a:t> individual</a:t>
            </a:r>
            <a:r>
              <a:rPr lang="es-CO" dirty="0"/>
              <a:t>. </a:t>
            </a:r>
          </a:p>
        </p:txBody>
      </p:sp>
    </p:spTree>
    <p:extLst>
      <p:ext uri="{BB962C8B-B14F-4D97-AF65-F5344CB8AC3E}">
        <p14:creationId xmlns:p14="http://schemas.microsoft.com/office/powerpoint/2010/main" val="129725670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2019300" y="404813"/>
            <a:ext cx="7124700" cy="923925"/>
          </a:xfrm>
        </p:spPr>
        <p:txBody>
          <a:bodyPr>
            <a:normAutofit fontScale="90000"/>
          </a:bodyPr>
          <a:lstStyle/>
          <a:p>
            <a:pPr eaLnBrk="1" hangingPunct="1"/>
            <a:r>
              <a:rPr lang="en-US" b="1" dirty="0" err="1">
                <a:latin typeface="Arial" panose="020B0604020202020204" pitchFamily="34" charset="0"/>
                <a:cs typeface="Arial" panose="020B0604020202020204" pitchFamily="34" charset="0"/>
              </a:rPr>
              <a:t>Datos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incertidumbre</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errores</a:t>
            </a:r>
            <a:r>
              <a:rPr lang="en-US" b="1" dirty="0">
                <a:latin typeface="Arial" panose="020B0604020202020204" pitchFamily="34" charset="0"/>
                <a:cs typeface="Arial" panose="020B0604020202020204" pitchFamily="34" charset="0"/>
              </a:rPr>
              <a:t>, y </a:t>
            </a:r>
            <a:r>
              <a:rPr lang="en-US" b="1" dirty="0" err="1">
                <a:latin typeface="Arial" panose="020B0604020202020204" pitchFamily="34" charset="0"/>
                <a:cs typeface="Arial" panose="020B0604020202020204" pitchFamily="34" charset="0"/>
              </a:rPr>
              <a:t>confiabilidad</a:t>
            </a:r>
            <a:r>
              <a:rPr lang="en-US" b="1" dirty="0">
                <a:latin typeface="Arial" panose="020B0604020202020204" pitchFamily="34" charset="0"/>
                <a:cs typeface="Arial" panose="020B0604020202020204" pitchFamily="34" charset="0"/>
              </a:rPr>
              <a:t> </a:t>
            </a:r>
          </a:p>
        </p:txBody>
      </p:sp>
      <p:sp>
        <p:nvSpPr>
          <p:cNvPr id="12291" name="Rectangle 3"/>
          <p:cNvSpPr>
            <a:spLocks noGrp="1" noChangeArrowheads="1"/>
          </p:cNvSpPr>
          <p:nvPr>
            <p:ph idx="4294967295"/>
          </p:nvPr>
        </p:nvSpPr>
        <p:spPr>
          <a:xfrm>
            <a:off x="1547664" y="1916832"/>
            <a:ext cx="6985000" cy="4843462"/>
          </a:xfrm>
        </p:spPr>
        <p:txBody>
          <a:bodyPr>
            <a:noAutofit/>
          </a:bodyPr>
          <a:lstStyle/>
          <a:p>
            <a:pPr marL="0" indent="0">
              <a:lnSpc>
                <a:spcPct val="170000"/>
              </a:lnSpc>
              <a:buNone/>
            </a:pPr>
            <a:r>
              <a:rPr lang="es-CO" sz="1600" b="1" dirty="0">
                <a:latin typeface="Arial" panose="020B0604020202020204" pitchFamily="34" charset="0"/>
                <a:cs typeface="Arial" panose="020B0604020202020204" pitchFamily="34" charset="0"/>
              </a:rPr>
              <a:t>La incertidumbre es una estimación cuantitativa del error que está presente en todos los datos. </a:t>
            </a:r>
          </a:p>
          <a:p>
            <a:pPr marL="0" indent="0">
              <a:lnSpc>
                <a:spcPct val="170000"/>
              </a:lnSpc>
              <a:buNone/>
            </a:pPr>
            <a:r>
              <a:rPr lang="es-CO" sz="1600" b="1" dirty="0">
                <a:latin typeface="Arial" panose="020B0604020202020204" pitchFamily="34" charset="0"/>
                <a:cs typeface="Arial" panose="020B0604020202020204" pitchFamily="34" charset="0"/>
              </a:rPr>
              <a:t/>
            </a:r>
            <a:br>
              <a:rPr lang="es-CO" sz="1600" b="1" dirty="0">
                <a:latin typeface="Arial" panose="020B0604020202020204" pitchFamily="34" charset="0"/>
                <a:cs typeface="Arial" panose="020B0604020202020204" pitchFamily="34" charset="0"/>
              </a:rPr>
            </a:br>
            <a:r>
              <a:rPr lang="es-CO" sz="1600" b="1" dirty="0">
                <a:latin typeface="Arial" panose="020B0604020202020204" pitchFamily="34" charset="0"/>
                <a:cs typeface="Arial" panose="020B0604020202020204" pitchFamily="34" charset="0"/>
              </a:rPr>
              <a:t>Reconocer la incertidumbre de los datos es un componente importante en la presentación de los resultados de la investigación científica.  Ignorar la fuente de un error puede conducir a la propagación y magnificación del mismo.  </a:t>
            </a:r>
            <a:br>
              <a:rPr lang="es-CO" sz="1600" b="1" dirty="0">
                <a:latin typeface="Arial" panose="020B0604020202020204" pitchFamily="34" charset="0"/>
                <a:cs typeface="Arial" panose="020B0604020202020204" pitchFamily="34" charset="0"/>
              </a:rPr>
            </a:br>
            <a:endParaRPr lang="es-CO" sz="1600" b="1" dirty="0">
              <a:latin typeface="Arial" panose="020B0604020202020204" pitchFamily="34" charset="0"/>
              <a:cs typeface="Arial" panose="020B0604020202020204" pitchFamily="34" charset="0"/>
            </a:endParaRPr>
          </a:p>
          <a:p>
            <a:pPr marL="0" indent="0">
              <a:lnSpc>
                <a:spcPct val="170000"/>
              </a:lnSpc>
              <a:buNone/>
            </a:pPr>
            <a:r>
              <a:rPr lang="es-CO" sz="1600" b="1" dirty="0">
                <a:latin typeface="Arial" panose="020B0604020202020204" pitchFamily="34" charset="0"/>
                <a:cs typeface="Arial" panose="020B0604020202020204" pitchFamily="34" charset="0"/>
              </a:rPr>
              <a:t>La incertidumbre se puede malinterpretar como que los científicos no están seguros de sus resultados, pero el término especifica el grado por el cual los científicos sí están seguros de sus datos. </a:t>
            </a:r>
            <a:br>
              <a:rPr lang="es-CO" sz="1600" b="1" dirty="0">
                <a:latin typeface="Arial" panose="020B0604020202020204" pitchFamily="34" charset="0"/>
                <a:cs typeface="Arial" panose="020B0604020202020204" pitchFamily="34" charset="0"/>
              </a:rPr>
            </a:br>
            <a:endParaRPr lang="es-CO" sz="1600" b="1" dirty="0">
              <a:latin typeface="Arial" panose="020B0604020202020204" pitchFamily="34" charset="0"/>
              <a:cs typeface="Arial" panose="020B0604020202020204" pitchFamily="34" charset="0"/>
            </a:endParaRPr>
          </a:p>
          <a:p>
            <a:pPr eaLnBrk="1" hangingPunct="1">
              <a:lnSpc>
                <a:spcPct val="80000"/>
              </a:lnSpc>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452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87624" y="1268760"/>
            <a:ext cx="7704856" cy="4031873"/>
          </a:xfrm>
          <a:prstGeom prst="rect">
            <a:avLst/>
          </a:prstGeom>
        </p:spPr>
        <p:txBody>
          <a:bodyPr wrap="square">
            <a:spAutoFit/>
          </a:bodyPr>
          <a:lstStyle/>
          <a:p>
            <a:r>
              <a:rPr lang="es-CO" sz="2000" dirty="0">
                <a:latin typeface="Arial" panose="020B0604020202020204" pitchFamily="34" charset="0"/>
                <a:cs typeface="Arial" panose="020B0604020202020204" pitchFamily="34" charset="0"/>
              </a:rPr>
              <a:t>Ser cuidadoso puede reducir la incertidumbre al corregir el error sistemático y minimizar el error aleatorio.  Sin embargo, la incertidumbre nunca puede ser reducida a cero porque es una medida cuantitativa de la variabilidad de los datos. </a:t>
            </a:r>
          </a:p>
          <a:p>
            <a:endParaRPr lang="es-CO" sz="2000" dirty="0">
              <a:latin typeface="Arial" panose="020B0604020202020204" pitchFamily="34" charset="0"/>
              <a:cs typeface="Arial" panose="020B0604020202020204" pitchFamily="34" charset="0"/>
            </a:endParaRPr>
          </a:p>
          <a:p>
            <a:r>
              <a:rPr lang="es-CO" sz="2000" dirty="0">
                <a:latin typeface="Arial" panose="020B0604020202020204" pitchFamily="34" charset="0"/>
                <a:cs typeface="Arial" panose="020B0604020202020204" pitchFamily="34" charset="0"/>
              </a:rPr>
              <a:t>O sea, las medidas en sí mismas, independientemente de cualquier inexactitud humana o instrumental, exhiben dispersión.  Esta gama de valores se cuantifica como incertidumbre y se expresa como la probabilidad de obtener un cierto valor.  Estas probabilidades están distribuidas alrededor de un valor central o medio.</a:t>
            </a:r>
          </a:p>
          <a:p>
            <a:r>
              <a:rPr lang="es-CO" dirty="0">
                <a:latin typeface="Arial" panose="020B0604020202020204" pitchFamily="34" charset="0"/>
                <a:cs typeface="Arial" panose="020B0604020202020204" pitchFamily="34" charset="0"/>
              </a:rPr>
              <a:t/>
            </a:r>
            <a:br>
              <a:rPr lang="es-CO" dirty="0">
                <a:latin typeface="Arial" panose="020B0604020202020204" pitchFamily="34" charset="0"/>
                <a:cs typeface="Arial" panose="020B0604020202020204" pitchFamily="34" charset="0"/>
              </a:rPr>
            </a:br>
            <a:endParaRPr lang="es-C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4356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914400" y="180975"/>
            <a:ext cx="8229600" cy="1143000"/>
          </a:xfrm>
        </p:spPr>
        <p:txBody>
          <a:bodyPr anchor="ctr"/>
          <a:lstStyle/>
          <a:p>
            <a:pPr eaLnBrk="1" hangingPunct="1"/>
            <a:r>
              <a:rPr lang="en-US" b="1" dirty="0"/>
              <a:t>Fuentes de error</a:t>
            </a:r>
          </a:p>
        </p:txBody>
      </p:sp>
      <p:sp>
        <p:nvSpPr>
          <p:cNvPr id="15363" name="Content Placeholder 2"/>
          <p:cNvSpPr>
            <a:spLocks noGrp="1"/>
          </p:cNvSpPr>
          <p:nvPr>
            <p:ph idx="4294967295"/>
          </p:nvPr>
        </p:nvSpPr>
        <p:spPr>
          <a:xfrm>
            <a:off x="755576" y="1323975"/>
            <a:ext cx="7705725" cy="4941888"/>
          </a:xfrm>
        </p:spPr>
        <p:txBody>
          <a:bodyPr>
            <a:normAutofit fontScale="92500"/>
          </a:bodyPr>
          <a:lstStyle/>
          <a:p>
            <a:pPr marL="0" indent="0">
              <a:buNone/>
            </a:pPr>
            <a:r>
              <a:rPr lang="es-CO" sz="2400" dirty="0">
                <a:latin typeface="Arial" panose="020B0604020202020204" pitchFamily="34" charset="0"/>
                <a:cs typeface="Arial" panose="020B0604020202020204" pitchFamily="34" charset="0"/>
              </a:rPr>
              <a:t>Siempre que se hacen medidas se tiene fuentes potenciales de error.</a:t>
            </a:r>
          </a:p>
          <a:p>
            <a:pPr marL="0" indent="0">
              <a:buNone/>
            </a:pPr>
            <a:endParaRPr lang="es-CO" sz="2400" dirty="0">
              <a:latin typeface="Arial" panose="020B0604020202020204" pitchFamily="34" charset="0"/>
              <a:cs typeface="Arial" panose="020B0604020202020204" pitchFamily="34" charset="0"/>
            </a:endParaRPr>
          </a:p>
          <a:p>
            <a:pPr marL="0" indent="0">
              <a:buNone/>
            </a:pPr>
            <a:r>
              <a:rPr lang="es-CO" sz="2400" dirty="0">
                <a:latin typeface="Arial" panose="020B0604020202020204" pitchFamily="34" charset="0"/>
                <a:cs typeface="Arial" panose="020B0604020202020204" pitchFamily="34" charset="0"/>
              </a:rPr>
              <a:t>Si por ejemplo, el instrumento usado estaba calibrado y la persona fue cuidadosa al tomar los datos el por ciento de error será pequeño y estará distribuido al azar cerca a la medida verdadera.  Esto se conoce como el error experimental y usualmente representa un error estadístico.</a:t>
            </a:r>
          </a:p>
          <a:p>
            <a:pPr marL="0" indent="0">
              <a:buNone/>
            </a:pPr>
            <a:endParaRPr lang="es-CO" sz="2400" dirty="0">
              <a:latin typeface="Arial" panose="020B0604020202020204" pitchFamily="34" charset="0"/>
              <a:cs typeface="Arial" panose="020B0604020202020204" pitchFamily="34" charset="0"/>
            </a:endParaRPr>
          </a:p>
          <a:p>
            <a:pPr marL="0" indent="0">
              <a:buNone/>
            </a:pPr>
            <a:r>
              <a:rPr lang="es-CO" sz="2400" dirty="0">
                <a:latin typeface="Arial" panose="020B0604020202020204" pitchFamily="34" charset="0"/>
                <a:cs typeface="Arial" panose="020B0604020202020204" pitchFamily="34" charset="0"/>
              </a:rPr>
              <a:t>El error estadístico no puede ser eliminado, pero si puede ser medido y reducido cuando se hacen repetidas observaciones de un evento específico</a:t>
            </a:r>
            <a:endParaRPr lang="es-E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28493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87</TotalTime>
  <Words>890</Words>
  <Application>Microsoft Office PowerPoint</Application>
  <PresentationFormat>Presentación en pantalla (4:3)</PresentationFormat>
  <Paragraphs>79</Paragraphs>
  <Slides>13</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13</vt:i4>
      </vt:variant>
    </vt:vector>
  </HeadingPairs>
  <TitlesOfParts>
    <vt:vector size="20" baseType="lpstr">
      <vt:lpstr>Arial</vt:lpstr>
      <vt:lpstr>Calibri</vt:lpstr>
      <vt:lpstr>Corbel</vt:lpstr>
      <vt:lpstr>Times New Roman</vt:lpstr>
      <vt:lpstr>Wingdings</vt:lpstr>
      <vt:lpstr>Wingdings-Regular</vt:lpstr>
      <vt:lpstr>Parallax</vt:lpstr>
      <vt:lpstr>Presentación de PowerPoint</vt:lpstr>
      <vt:lpstr>Presentación de PowerPoint</vt:lpstr>
      <vt:lpstr>Presentación de PowerPoint</vt:lpstr>
      <vt:lpstr>Presentación de PowerPoint</vt:lpstr>
      <vt:lpstr>Presentación de PowerPoint</vt:lpstr>
      <vt:lpstr>Análisis e interpretación </vt:lpstr>
      <vt:lpstr>Datos: incertidumbre, errores, y confiabilidad </vt:lpstr>
      <vt:lpstr>Presentación de PowerPoint</vt:lpstr>
      <vt:lpstr>Fuentes de error</vt:lpstr>
      <vt:lpstr>Error sistemático</vt:lpstr>
      <vt:lpstr>Reduccion de errores con el/la:</vt:lpstr>
      <vt:lpstr>Variabilidad</vt:lpstr>
      <vt:lpstr>Presentación de datos: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Sara Paula</dc:creator>
  <cp:lastModifiedBy>Usuario</cp:lastModifiedBy>
  <cp:revision>12</cp:revision>
  <dcterms:created xsi:type="dcterms:W3CDTF">2013-04-01T16:59:25Z</dcterms:created>
  <dcterms:modified xsi:type="dcterms:W3CDTF">2016-10-06T20:26:52Z</dcterms:modified>
</cp:coreProperties>
</file>